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6858000" cx="9144000"/>
  <p:notesSz cx="6858000" cy="9144000"/>
  <p:embeddedFontLst>
    <p:embeddedFont>
      <p:font typeface="Fira Code"/>
      <p:regular r:id="rId10"/>
      <p:bold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2" roundtripDataSignature="AMtx7mh1C5ciB8QH8kI3WbO2LN9PT2qX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FiraCode-bold.fntdata"/><Relationship Id="rId10" Type="http://schemas.openxmlformats.org/officeDocument/2006/relationships/font" Target="fonts/FiraCode-regular.fntdata"/><Relationship Id="rId12" Type="http://customschemas.google.com/relationships/presentationmetadata" Target="meta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7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indent="-325755" lvl="1" marL="914400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/>
          <p:nvPr>
            <p:ph type="ctrTitle"/>
          </p:nvPr>
        </p:nvSpPr>
        <p:spPr>
          <a:xfrm>
            <a:off x="685800" y="1371600"/>
            <a:ext cx="7848600" cy="19272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8"/>
          <p:cNvSpPr txBox="1"/>
          <p:nvPr>
            <p:ph idx="1" type="subTitle"/>
          </p:nvPr>
        </p:nvSpPr>
        <p:spPr>
          <a:xfrm>
            <a:off x="685800" y="3505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2040"/>
              <a:buNone/>
              <a:defRPr>
                <a:solidFill>
                  <a:srgbClr val="55556F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SzPts val="1700"/>
              <a:buNone/>
              <a:defRPr>
                <a:solidFill>
                  <a:srgbClr val="8B8B8D"/>
                </a:solidFill>
              </a:defRPr>
            </a:lvl2pPr>
            <a:lvl3pPr lvl="2" algn="ctr">
              <a:spcBef>
                <a:spcPts val="360"/>
              </a:spcBef>
              <a:spcAft>
                <a:spcPts val="0"/>
              </a:spcAft>
              <a:buSzPts val="1620"/>
              <a:buNone/>
              <a:defRPr>
                <a:solidFill>
                  <a:srgbClr val="8B8B8D"/>
                </a:solidFill>
              </a:defRPr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B8B8D"/>
                </a:solidFill>
              </a:defRPr>
            </a:lvl4pPr>
            <a:lvl5pPr lvl="4" algn="ctr">
              <a:spcBef>
                <a:spcPts val="280"/>
              </a:spcBef>
              <a:spcAft>
                <a:spcPts val="0"/>
              </a:spcAft>
              <a:buSzPts val="1400"/>
              <a:buNone/>
              <a:defRPr>
                <a:solidFill>
                  <a:srgbClr val="8B8B8D"/>
                </a:solidFill>
              </a:defRPr>
            </a:lvl5pPr>
            <a:lvl6pPr lvl="5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6pPr>
            <a:lvl7pPr lvl="6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7pPr>
            <a:lvl8pPr lvl="7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8pPr>
            <a:lvl9pPr lvl="8" algn="ctr">
              <a:spcBef>
                <a:spcPts val="260"/>
              </a:spcBef>
              <a:spcAft>
                <a:spcPts val="0"/>
              </a:spcAft>
              <a:buSzPts val="1300"/>
              <a:buNone/>
              <a:defRPr>
                <a:solidFill>
                  <a:srgbClr val="8B8B8D"/>
                </a:solidFill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25" name="Google Shape;25;p8"/>
          <p:cNvCxnSpPr/>
          <p:nvPr/>
        </p:nvCxnSpPr>
        <p:spPr>
          <a:xfrm>
            <a:off x="685800" y="3398520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title"/>
          </p:nvPr>
        </p:nvSpPr>
        <p:spPr>
          <a:xfrm>
            <a:off x="722313" y="2362200"/>
            <a:ext cx="7772400" cy="22002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Arial"/>
              <a:buNone/>
              <a:defRPr b="0" sz="48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" type="body"/>
          </p:nvPr>
        </p:nvSpPr>
        <p:spPr>
          <a:xfrm>
            <a:off x="722313" y="4626864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53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44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9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32" name="Google Shape;32;p9"/>
          <p:cNvCxnSpPr/>
          <p:nvPr/>
        </p:nvCxnSpPr>
        <p:spPr>
          <a:xfrm>
            <a:off x="731520" y="4599432"/>
            <a:ext cx="7848600" cy="1588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9730" lvl="0" marL="4572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indent="-358140" lvl="1" marL="9144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45720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45720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4754880" y="1676400"/>
            <a:ext cx="3931920" cy="63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spcBef>
                <a:spcPts val="400"/>
              </a:spcBef>
              <a:spcAft>
                <a:spcPts val="0"/>
              </a:spcAft>
              <a:buSzPts val="1700"/>
              <a:buNone/>
              <a:defRPr b="0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7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62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4754880" y="2438400"/>
            <a:ext cx="3931920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1pPr>
            <a:lvl2pPr indent="-336550" lvl="1" marL="914400" algn="l">
              <a:spcBef>
                <a:spcPts val="400"/>
              </a:spcBef>
              <a:spcAft>
                <a:spcPts val="0"/>
              </a:spcAft>
              <a:buSzPts val="1700"/>
              <a:buChar char="•"/>
              <a:defRPr sz="2000"/>
            </a:lvl2pPr>
            <a:lvl3pPr indent="-331469" lvl="2" marL="1371600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49" name="Google Shape;49;p11"/>
          <p:cNvCxnSpPr/>
          <p:nvPr/>
        </p:nvCxnSpPr>
        <p:spPr>
          <a:xfrm rot="5400000">
            <a:off x="2217817" y="4045823"/>
            <a:ext cx="4709160" cy="794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457200" y="792080"/>
            <a:ext cx="2139696" cy="12618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971800" y="792080"/>
            <a:ext cx="5715000" cy="557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1320" lvl="0" marL="457200" algn="l">
              <a:spcBef>
                <a:spcPts val="640"/>
              </a:spcBef>
              <a:spcAft>
                <a:spcPts val="0"/>
              </a:spcAft>
              <a:buSzPts val="2720"/>
              <a:buChar char="•"/>
              <a:defRPr sz="3200"/>
            </a:lvl1pPr>
            <a:lvl2pPr indent="-379730" lvl="1" marL="91440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2pPr>
            <a:lvl3pPr indent="-365760" lvl="2" marL="1371600" algn="l">
              <a:spcBef>
                <a:spcPts val="480"/>
              </a:spcBef>
              <a:spcAft>
                <a:spcPts val="0"/>
              </a:spcAft>
              <a:buSzPts val="216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57201" y="2130552"/>
            <a:ext cx="2139696" cy="424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  <p:cxnSp>
        <p:nvCxnSpPr>
          <p:cNvPr id="66" name="Google Shape;66;p14"/>
          <p:cNvCxnSpPr/>
          <p:nvPr/>
        </p:nvCxnSpPr>
        <p:spPr>
          <a:xfrm rot="5400000">
            <a:off x="-13116" y="3580206"/>
            <a:ext cx="5577840" cy="1588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/>
          <p:nvPr>
            <p:ph idx="2" type="pic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12700">
              <a:srgbClr val="000000">
                <a:alpha val="58823"/>
              </a:srgbClr>
            </a:outerShdw>
          </a:effectLst>
        </p:spPr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19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02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6"/>
          <p:cNvSpPr txBox="1"/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6"/>
          <p:cNvSpPr txBox="1"/>
          <p:nvPr>
            <p:ph idx="1" type="body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1469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6"/>
          <p:cNvSpPr txBox="1"/>
          <p:nvPr>
            <p:ph idx="10" type="dt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1" type="ftr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2" type="sldNum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27P_5_Zp0pg" TargetMode="External"/><Relationship Id="rId4" Type="http://schemas.openxmlformats.org/officeDocument/2006/relationships/hyperlink" Target="https://github.com/moisan7/RLP-2024-2025" TargetMode="External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ctrTitle"/>
          </p:nvPr>
        </p:nvSpPr>
        <p:spPr>
          <a:xfrm>
            <a:off x="551100" y="3429000"/>
            <a:ext cx="80418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b="1" lang="ca-ES">
                <a:latin typeface="Calibri"/>
                <a:ea typeface="Calibri"/>
                <a:cs typeface="Calibri"/>
                <a:sym typeface="Calibri"/>
              </a:rPr>
              <a:t>Compa Compra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>
            <p:ph idx="1" type="subTitle"/>
          </p:nvPr>
        </p:nvSpPr>
        <p:spPr>
          <a:xfrm>
            <a:off x="104200" y="5010125"/>
            <a:ext cx="3963000" cy="14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>
                <a:latin typeface="Calibri"/>
                <a:ea typeface="Calibri"/>
                <a:cs typeface="Calibri"/>
                <a:sym typeface="Calibri"/>
              </a:rPr>
              <a:t>Adrià Fernández Mata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>
                <a:latin typeface="Calibri"/>
                <a:ea typeface="Calibri"/>
                <a:cs typeface="Calibri"/>
                <a:sym typeface="Calibri"/>
              </a:rPr>
              <a:t>David Madueño Noguer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>
                <a:latin typeface="Calibri"/>
                <a:ea typeface="Calibri"/>
                <a:cs typeface="Calibri"/>
                <a:sym typeface="Calibri"/>
              </a:rPr>
              <a:t>Moisés Sánchez Pin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>
                <a:latin typeface="Calibri"/>
                <a:ea typeface="Calibri"/>
                <a:cs typeface="Calibri"/>
                <a:sym typeface="Calibri"/>
              </a:rPr>
              <a:t>Tiago Nunes Rodrigues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rPr lang="ca-ES" sz="1400">
                <a:latin typeface="Calibri"/>
                <a:ea typeface="Calibri"/>
                <a:cs typeface="Calibri"/>
                <a:sym typeface="Calibri"/>
              </a:rPr>
              <a:t>Pol Tomé Garcia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SzPts val="1190"/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1302" y="6124050"/>
            <a:ext cx="3007964" cy="54086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3786775" y="5058525"/>
            <a:ext cx="50925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r>
              <a:rPr i="1" lang="ca-ES" sz="1800">
                <a:solidFill>
                  <a:srgbClr val="55556F"/>
                </a:solidFill>
                <a:latin typeface="Calibri"/>
                <a:ea typeface="Calibri"/>
                <a:cs typeface="Calibri"/>
                <a:sym typeface="Calibri"/>
              </a:rPr>
              <a:t>“El</a:t>
            </a:r>
            <a:r>
              <a:rPr i="1" lang="ca-ES" sz="1800">
                <a:solidFill>
                  <a:srgbClr val="55556F"/>
                </a:solidFill>
                <a:latin typeface="Calibri"/>
                <a:ea typeface="Calibri"/>
                <a:cs typeface="Calibri"/>
                <a:sym typeface="Calibri"/>
              </a:rPr>
              <a:t> carro de compra de supermercat intel·ligent”</a:t>
            </a:r>
            <a:endParaRPr i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r>
              <a:t/>
            </a:r>
            <a:endParaRPr sz="1800">
              <a:solidFill>
                <a:srgbClr val="55556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104200" y="6412925"/>
            <a:ext cx="75042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</a:pPr>
            <a:r>
              <a:rPr lang="ca-ES" sz="10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ROBÒTICA, LLENGUATGE I PLANIFICACIÓ – ENGINYERIA INFORMÀTICA - UAB</a:t>
            </a:r>
            <a:endParaRPr sz="1000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" title="logo-Photoroom.png"/>
          <p:cNvPicPr preferRelativeResize="0"/>
          <p:nvPr/>
        </p:nvPicPr>
        <p:blipFill rotWithShape="1">
          <a:blip r:embed="rId4">
            <a:alphaModFix/>
          </a:blip>
          <a:srcRect b="32328" l="21255" r="24060" t="12987"/>
          <a:stretch/>
        </p:blipFill>
        <p:spPr>
          <a:xfrm>
            <a:off x="3084288" y="377975"/>
            <a:ext cx="2975424" cy="29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"/>
          <p:cNvPicPr preferRelativeResize="0"/>
          <p:nvPr/>
        </p:nvPicPr>
        <p:blipFill rotWithShape="1">
          <a:blip r:embed="rId3">
            <a:alphaModFix/>
          </a:blip>
          <a:srcRect b="0" l="6678" r="8026" t="0"/>
          <a:stretch/>
        </p:blipFill>
        <p:spPr>
          <a:xfrm>
            <a:off x="4747400" y="2751675"/>
            <a:ext cx="4275651" cy="385298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1" name="Google Shape;101;p3"/>
          <p:cNvSpPr txBox="1"/>
          <p:nvPr/>
        </p:nvSpPr>
        <p:spPr>
          <a:xfrm>
            <a:off x="0" y="1161600"/>
            <a:ext cx="7652100" cy="43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+-----------------------------+           +-----------------------------+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        App mòbil           |           |         Backend API 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|-----------------------------|           |-----------------------------|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- Interfície d’usuari       |           | - Rep la llista de compra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- Llistat de productes      | --------&gt; | - Base de dades de productes|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- Preferències              | &lt;-------- | - Mapes de la botiga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- Selecció de productes     |   dades   | - Càlcul de la ruta òptima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+-----------------------------+           +-----------------------------+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        |                            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        | rep ruta                         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        v                                       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+----------------------------------------------------------+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                Sistema del robot                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|----------------------------------------------------------|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- Rep la ruta del backend                        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- Navegació per la botiga (quadrícula)           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- Execució de la ruta                            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- Trilateració UWB (posicionament en temps real) 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- Sensors addicionals                            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                                                 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  +------------------------+   +----------------------+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  |   Mòdul de moviment    |   |  Mòdul d’evitació    |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  |- Motors de desplaçament|   |   de col·lisions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  |                        |   |  - 3 sensors HC      |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  +------------------------+   +----------------------+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+----------------------------------------------------------+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         v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+----------------------+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     Balises UWB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|----------------------|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- Senyals UWB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- Permeten la 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|   trilateració       |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-ES" sz="10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+----------------------+</a:t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2" name="Google Shape;102;p3"/>
          <p:cNvSpPr txBox="1"/>
          <p:nvPr>
            <p:ph type="title"/>
          </p:nvPr>
        </p:nvSpPr>
        <p:spPr>
          <a:xfrm>
            <a:off x="0" y="364500"/>
            <a:ext cx="91440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lang="ca-ES">
                <a:latin typeface="Calibri"/>
                <a:ea typeface="Calibri"/>
                <a:cs typeface="Calibri"/>
                <a:sym typeface="Calibri"/>
              </a:rPr>
              <a:t>  Arquitectura hardware i software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" title="logo-Photoroom.png"/>
          <p:cNvPicPr preferRelativeResize="0"/>
          <p:nvPr/>
        </p:nvPicPr>
        <p:blipFill rotWithShape="1">
          <a:blip r:embed="rId4">
            <a:alphaModFix amt="10000"/>
          </a:blip>
          <a:srcRect b="32545" l="22493" r="26374" t="15745"/>
          <a:stretch/>
        </p:blipFill>
        <p:spPr>
          <a:xfrm>
            <a:off x="1219650" y="-64225"/>
            <a:ext cx="6704676" cy="67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-5" y="341274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lang="ca-ES">
                <a:latin typeface="Calibri"/>
                <a:ea typeface="Calibri"/>
                <a:cs typeface="Calibri"/>
                <a:sym typeface="Calibri"/>
              </a:rPr>
              <a:t>  Algorísmica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285750" y="1331875"/>
            <a:ext cx="5220300" cy="53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ca-ES" sz="1900">
                <a:latin typeface="Calibri"/>
                <a:ea typeface="Calibri"/>
                <a:cs typeface="Calibri"/>
                <a:sym typeface="Calibri"/>
              </a:rPr>
              <a:t>El robot calcula la millor ruta combinant dos algorismes: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ca-ES" sz="1900">
                <a:latin typeface="Calibri"/>
                <a:ea typeface="Calibri"/>
                <a:cs typeface="Calibri"/>
                <a:sym typeface="Calibri"/>
              </a:rPr>
              <a:t>Primer, resol el </a:t>
            </a:r>
            <a:r>
              <a:rPr b="1" i="1" lang="ca-ES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problema del viatjant de comerç</a:t>
            </a:r>
            <a:r>
              <a:rPr b="1" lang="ca-ES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(TSP)</a:t>
            </a:r>
            <a:r>
              <a:rPr lang="ca-ES" sz="1900">
                <a:latin typeface="Calibri"/>
                <a:ea typeface="Calibri"/>
                <a:cs typeface="Calibri"/>
                <a:sym typeface="Calibri"/>
              </a:rPr>
              <a:t> per trobar l’ordre òptim de visita als productes. Això es fa per força bruta, ja que el nombre de productes és baix.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Char char="-"/>
            </a:pPr>
            <a:r>
              <a:rPr lang="ca-ES" sz="1900">
                <a:latin typeface="Calibri"/>
                <a:ea typeface="Calibri"/>
                <a:cs typeface="Calibri"/>
                <a:sym typeface="Calibri"/>
              </a:rPr>
              <a:t>Un cop determinat l’ordre, per anar d’un punt a un altre, utilitza l’</a:t>
            </a:r>
            <a:r>
              <a:rPr b="1" lang="ca-ES" sz="1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algorisme A*</a:t>
            </a:r>
            <a:r>
              <a:rPr lang="ca-ES" sz="1900">
                <a:latin typeface="Calibri"/>
                <a:ea typeface="Calibri"/>
                <a:cs typeface="Calibri"/>
                <a:sym typeface="Calibri"/>
              </a:rPr>
              <a:t> per trobar el camí més curt dins la botiga, evitant obstacles.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a-ES" sz="1900">
                <a:latin typeface="Calibri"/>
                <a:ea typeface="Calibri"/>
                <a:cs typeface="Calibri"/>
                <a:sym typeface="Calibri"/>
              </a:rPr>
              <a:t>Per saber per on es mou, el robot utilitza trilateració: rep senyals de tres balises fixes (UWB), calcula la distància fins a cadascuna i, a partir de la intersecció d’aquests radis, sap la seva posició exacta dins la botiga. </a:t>
            </a:r>
            <a:endParaRPr b="1" sz="190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525" y="1331874"/>
            <a:ext cx="3159150" cy="341188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525" y="5370106"/>
            <a:ext cx="16478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9525" y="5018831"/>
            <a:ext cx="12001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9525" y="5721381"/>
            <a:ext cx="19526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 title="logo-Photoroom.png"/>
          <p:cNvPicPr preferRelativeResize="0"/>
          <p:nvPr/>
        </p:nvPicPr>
        <p:blipFill rotWithShape="1">
          <a:blip r:embed="rId7">
            <a:alphaModFix amt="10000"/>
          </a:blip>
          <a:srcRect b="32545" l="22493" r="26374" t="15745"/>
          <a:stretch/>
        </p:blipFill>
        <p:spPr>
          <a:xfrm>
            <a:off x="1219663" y="38812"/>
            <a:ext cx="6704676" cy="67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>
            <p:ph type="title"/>
          </p:nvPr>
        </p:nvSpPr>
        <p:spPr>
          <a:xfrm>
            <a:off x="0" y="35915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1" lang="ca-ES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ca-ES">
                <a:latin typeface="Calibri"/>
                <a:ea typeface="Calibri"/>
                <a:cs typeface="Calibri"/>
                <a:sym typeface="Calibri"/>
              </a:rPr>
              <a:t>Showcase &amp; Source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483576" y="5101911"/>
            <a:ext cx="8203224" cy="762558"/>
          </a:xfrm>
          <a:prstGeom prst="rect">
            <a:avLst/>
          </a:prstGeom>
          <a:noFill/>
          <a:ln cap="flat" cmpd="sng" w="9525">
            <a:solidFill>
              <a:srgbClr val="274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r>
              <a:rPr i="1" lang="ca-ES" sz="1800" u="sng">
                <a:solidFill>
                  <a:schemeClr val="hlink"/>
                </a:solidFill>
                <a:hlinkClick r:id="rId3"/>
              </a:rPr>
              <a:t>https://www.youtube.com/watch?v=27P_5_Zp0pg</a:t>
            </a:r>
            <a:endParaRPr i="1" sz="1800" u="sng">
              <a:solidFill>
                <a:schemeClr val="hlink"/>
              </a:solidFill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483576" y="6040315"/>
            <a:ext cx="8203223" cy="388200"/>
          </a:xfrm>
          <a:prstGeom prst="rect">
            <a:avLst/>
          </a:prstGeom>
          <a:noFill/>
          <a:ln cap="flat" cmpd="sng" w="9525">
            <a:solidFill>
              <a:srgbClr val="27485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30"/>
              <a:buFont typeface="Arial"/>
              <a:buNone/>
            </a:pPr>
            <a:r>
              <a:rPr i="1" lang="ca-ES" sz="1800" u="sng">
                <a:solidFill>
                  <a:schemeClr val="hlink"/>
                </a:solidFill>
                <a:hlinkClick r:id="rId4"/>
              </a:rPr>
              <a:t>https://github.com/moisan7/RLP-2024-2025</a:t>
            </a:r>
            <a:endParaRPr i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43" y="1486688"/>
            <a:ext cx="3656769" cy="343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6">
            <a:alphaModFix/>
          </a:blip>
          <a:srcRect b="9699" l="7668" r="8248" t="4536"/>
          <a:stretch/>
        </p:blipFill>
        <p:spPr>
          <a:xfrm>
            <a:off x="4058225" y="2687650"/>
            <a:ext cx="1819175" cy="22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7">
            <a:alphaModFix/>
          </a:blip>
          <a:srcRect b="4142" l="2579" r="3629" t="5596"/>
          <a:stretch/>
        </p:blipFill>
        <p:spPr>
          <a:xfrm>
            <a:off x="4058225" y="1211900"/>
            <a:ext cx="1819176" cy="1532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 title="render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9725" y="707175"/>
            <a:ext cx="2945399" cy="421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 title="logo-Photoroom.png"/>
          <p:cNvPicPr preferRelativeResize="0"/>
          <p:nvPr/>
        </p:nvPicPr>
        <p:blipFill rotWithShape="1">
          <a:blip r:embed="rId9">
            <a:alphaModFix amt="10000"/>
          </a:blip>
          <a:srcRect b="32545" l="22493" r="26374" t="15745"/>
          <a:stretch/>
        </p:blipFill>
        <p:spPr>
          <a:xfrm>
            <a:off x="1219663" y="38812"/>
            <a:ext cx="6704676" cy="67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2017-02-15T08:09:33Z</dcterms:created>
  <dc:creator>Fernando Vilariño</dc:creator>
</cp:coreProperties>
</file>